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9"/>
  </p:notesMasterIdLst>
  <p:handoutMasterIdLst>
    <p:handoutMasterId r:id="rId50"/>
  </p:handoutMasterIdLst>
  <p:sldIdLst>
    <p:sldId id="256" r:id="rId2"/>
    <p:sldId id="419" r:id="rId3"/>
    <p:sldId id="418" r:id="rId4"/>
    <p:sldId id="420" r:id="rId5"/>
    <p:sldId id="421" r:id="rId6"/>
    <p:sldId id="425" r:id="rId7"/>
    <p:sldId id="427" r:id="rId8"/>
    <p:sldId id="428" r:id="rId9"/>
    <p:sldId id="429" r:id="rId10"/>
    <p:sldId id="422" r:id="rId11"/>
    <p:sldId id="281" r:id="rId12"/>
    <p:sldId id="372" r:id="rId13"/>
    <p:sldId id="414" r:id="rId14"/>
    <p:sldId id="413" r:id="rId15"/>
    <p:sldId id="415" r:id="rId16"/>
    <p:sldId id="282" r:id="rId17"/>
    <p:sldId id="315" r:id="rId18"/>
    <p:sldId id="280" r:id="rId19"/>
    <p:sldId id="283" r:id="rId20"/>
    <p:sldId id="314" r:id="rId21"/>
    <p:sldId id="417" r:id="rId22"/>
    <p:sldId id="316" r:id="rId23"/>
    <p:sldId id="267" r:id="rId24"/>
    <p:sldId id="270" r:id="rId25"/>
    <p:sldId id="285" r:id="rId26"/>
    <p:sldId id="416" r:id="rId27"/>
    <p:sldId id="311" r:id="rId28"/>
    <p:sldId id="287" r:id="rId29"/>
    <p:sldId id="257" r:id="rId30"/>
    <p:sldId id="288" r:id="rId31"/>
    <p:sldId id="258" r:id="rId32"/>
    <p:sldId id="313" r:id="rId33"/>
    <p:sldId id="289" r:id="rId34"/>
    <p:sldId id="290" r:id="rId35"/>
    <p:sldId id="259" r:id="rId36"/>
    <p:sldId id="261" r:id="rId37"/>
    <p:sldId id="260" r:id="rId38"/>
    <p:sldId id="299" r:id="rId39"/>
    <p:sldId id="262" r:id="rId40"/>
    <p:sldId id="263" r:id="rId41"/>
    <p:sldId id="312" r:id="rId42"/>
    <p:sldId id="291" r:id="rId43"/>
    <p:sldId id="292" r:id="rId44"/>
    <p:sldId id="265" r:id="rId45"/>
    <p:sldId id="266" r:id="rId46"/>
    <p:sldId id="374" r:id="rId47"/>
    <p:sldId id="375" r:id="rId48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144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D25C6-313E-4545-B4B5-AC2334263EEA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F3E5A-B7A4-4146-BBFE-14EF41541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8693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g>
</file>

<file path=ppt/media/image19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D3C50A-ECEA-8349-9BCF-E4AC4170F50E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99B78F-7C08-ED42-8E36-4ED23DEF8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135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E8DFF9-44C4-6B4E-B5A3-96ED369AFD9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9BD90-93E8-7D4C-B473-7191F00429C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7DC435-2897-F34A-8447-1EC8A691D11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endParaRPr lang="en-US" dirty="0"/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 marL="291600" indent="-291600">
              <a:spcBef>
                <a:spcPts val="1000"/>
              </a:spcBef>
              <a:spcAft>
                <a:spcPts val="0"/>
              </a:spcAft>
              <a:defRPr/>
            </a:lvl2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61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buFont typeface="Wingdings" charset="2"/>
              <a:buChar char="²"/>
              <a:defRPr sz="2400">
                <a:solidFill>
                  <a:srgbClr val="46424D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spcAft>
                <a:spcPts val="300"/>
              </a:spcAft>
              <a:buFont typeface="Wingdings" charset="2"/>
              <a:buChar char="§"/>
              <a:defRPr sz="2000">
                <a:solidFill>
                  <a:srgbClr val="46424D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rgbClr val="46424D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rgbClr val="46424D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rgbClr val="46424D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F2F7EC-46EB-964D-B691-B03AC1106FC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F6D4F7-D30A-2D46-8C56-BBD860B78F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27A3EF-D9D8-3141-91A2-80F03BEF3F9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41E2DB-6B26-1148-BBB7-224489DC432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7EC744-B227-4A42-B0B8-DD1F9FC186D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6C30EE-4725-9040-82E4-7631508820E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7293232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30/10/2014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AC5F77F-66C9-B04B-B94C-B68F7102428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457200" y="1419226"/>
            <a:ext cx="7305805" cy="15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ommerville Cover.jp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432" y="213186"/>
            <a:ext cx="923794" cy="1219356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57200" y="1417638"/>
            <a:ext cx="8217026" cy="15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ransition spd="med">
    <p:wipe dir="r"/>
  </p:transition>
  <p:hf hd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400" b="1" u="none" kern="1200">
          <a:solidFill>
            <a:srgbClr val="46424D"/>
          </a:solidFill>
          <a:latin typeface="Arial"/>
          <a:ea typeface="ＭＳ Ｐゴシック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36.xm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3"/>
          <p:cNvSpPr>
            <a:spLocks noGrp="1"/>
          </p:cNvSpPr>
          <p:nvPr>
            <p:ph type="title"/>
          </p:nvPr>
        </p:nvSpPr>
        <p:spPr>
          <a:xfrm>
            <a:off x="457200" y="1993900"/>
            <a:ext cx="7293232" cy="1143000"/>
          </a:xfrm>
        </p:spPr>
        <p:txBody>
          <a:bodyPr/>
          <a:lstStyle/>
          <a:p>
            <a:r>
              <a:rPr lang="en-US" dirty="0"/>
              <a:t>Chapter 5 – System Design/Modeling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3632200"/>
            <a:ext cx="8229600" cy="2493963"/>
          </a:xfrm>
        </p:spPr>
        <p:txBody>
          <a:bodyPr/>
          <a:lstStyle/>
          <a:p>
            <a:pPr algn="ctr">
              <a:buNone/>
            </a:pP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ACAD0-3514-4AD4-AEF5-A9D84E284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FAA30-EDC1-4E91-A77B-03AE4966F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F4D64F-73A6-4430-A07B-708C1A8AA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2D0DC6-C89B-4DE9-92DB-17C7313FD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120528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Topics: Software Design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models (Soft Architecture) </a:t>
            </a:r>
            <a:endParaRPr lang="en-GB" dirty="0"/>
          </a:p>
          <a:p>
            <a:r>
              <a:rPr lang="en-US" dirty="0"/>
              <a:t>Interaction models</a:t>
            </a:r>
            <a:endParaRPr lang="en-GB" dirty="0"/>
          </a:p>
          <a:p>
            <a:r>
              <a:rPr lang="en-US" dirty="0"/>
              <a:t>Structural models</a:t>
            </a:r>
            <a:endParaRPr lang="en-GB" dirty="0"/>
          </a:p>
          <a:p>
            <a:r>
              <a:rPr lang="en-US" dirty="0"/>
              <a:t>Behavioral models</a:t>
            </a:r>
            <a:endParaRPr lang="en-GB" dirty="0"/>
          </a:p>
          <a:p>
            <a:r>
              <a:rPr lang="en-US" dirty="0"/>
              <a:t>Model-driven engineering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Hospital Management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680553" cy="516699"/>
          </a:xfrm>
        </p:spPr>
        <p:txBody>
          <a:bodyPr/>
          <a:lstStyle/>
          <a:p>
            <a:r>
              <a:rPr lang="en-US" dirty="0"/>
              <a:t>All reference to Google images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1026" name="Picture 2" descr="Image result for hospital emergency arriv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65" y="2417523"/>
            <a:ext cx="2360307" cy="1770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hospital emergency arriv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052" y="2417523"/>
            <a:ext cx="2221225" cy="187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hospital emergency arriva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241" y="4481375"/>
            <a:ext cx="2686531" cy="187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hospital emergency arrival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397" y="2442459"/>
            <a:ext cx="2512513" cy="1745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hospital emergency arrival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397" y="4611056"/>
            <a:ext cx="2808781" cy="15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hospital emergency legal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543" y="4611056"/>
            <a:ext cx="2585429" cy="1723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814349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House Construction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5122" name="Picture 2" descr="Image result for architectural building 3d view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770" y="1733549"/>
            <a:ext cx="7583584" cy="462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6336718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4098" name="Picture 2" descr="Image result for architectural building 3d view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9323" y="1884228"/>
            <a:ext cx="3157969" cy="1778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architectural building 3d view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37" y="1645578"/>
            <a:ext cx="3486455" cy="2255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926" y="4379737"/>
            <a:ext cx="1942883" cy="15360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6960" y="4379737"/>
            <a:ext cx="3202696" cy="182121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11C289D-FB73-4CA0-830A-B67F99829072}"/>
              </a:ext>
            </a:extLst>
          </p:cNvPr>
          <p:cNvSpPr/>
          <p:nvPr/>
        </p:nvSpPr>
        <p:spPr>
          <a:xfrm>
            <a:off x="567576" y="757527"/>
            <a:ext cx="61286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Case Study: House Environment </a:t>
            </a:r>
          </a:p>
        </p:txBody>
      </p:sp>
    </p:spTree>
    <p:extLst>
      <p:ext uri="{BB962C8B-B14F-4D97-AF65-F5344CB8AC3E}">
        <p14:creationId xmlns:p14="http://schemas.microsoft.com/office/powerpoint/2010/main" val="2919412108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models</a:t>
            </a:r>
            <a:endParaRPr lang="en-GB" dirty="0"/>
          </a:p>
          <a:p>
            <a:r>
              <a:rPr lang="en-US" dirty="0"/>
              <a:t>Interaction models</a:t>
            </a:r>
            <a:endParaRPr lang="en-GB" dirty="0"/>
          </a:p>
          <a:p>
            <a:r>
              <a:rPr lang="en-US" dirty="0"/>
              <a:t>Structural models</a:t>
            </a:r>
            <a:endParaRPr lang="en-GB" dirty="0"/>
          </a:p>
          <a:p>
            <a:r>
              <a:rPr lang="en-US" dirty="0"/>
              <a:t>Behavioral models</a:t>
            </a:r>
            <a:endParaRPr lang="en-GB" dirty="0"/>
          </a:p>
          <a:p>
            <a:r>
              <a:rPr lang="en-US" dirty="0"/>
              <a:t>Model-driven engineering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64651"/>
      </p:ext>
    </p:extLst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modeling is the process of developing abstract models of a system, with each model presenting a different </a:t>
            </a:r>
            <a:r>
              <a:rPr lang="en-US" dirty="0">
                <a:solidFill>
                  <a:srgbClr val="00B0F0"/>
                </a:solidFill>
              </a:rPr>
              <a:t>view or perspective </a:t>
            </a:r>
            <a:r>
              <a:rPr lang="en-US" dirty="0"/>
              <a:t>of that system. </a:t>
            </a:r>
          </a:p>
          <a:p>
            <a:r>
              <a:rPr lang="en-US" dirty="0"/>
              <a:t>System modeling representing a system using some kind of </a:t>
            </a:r>
            <a:r>
              <a:rPr lang="en-US" dirty="0">
                <a:solidFill>
                  <a:srgbClr val="00B0F0"/>
                </a:solidFill>
              </a:rPr>
              <a:t>graphical notation</a:t>
            </a:r>
            <a:r>
              <a:rPr lang="en-US" dirty="0"/>
              <a:t>, which is now almost always based on notations in the </a:t>
            </a:r>
            <a:r>
              <a:rPr lang="en-US" u="sng" dirty="0"/>
              <a:t>Unified Modeling Language (UML). </a:t>
            </a:r>
          </a:p>
          <a:p>
            <a:r>
              <a:rPr lang="en-GB" dirty="0"/>
              <a:t>System modelling helps the analyst to </a:t>
            </a:r>
            <a:r>
              <a:rPr lang="en-GB" dirty="0">
                <a:solidFill>
                  <a:srgbClr val="00B0F0"/>
                </a:solidFill>
              </a:rPr>
              <a:t>understand the functionality</a:t>
            </a:r>
            <a:r>
              <a:rPr lang="en-GB" dirty="0"/>
              <a:t> of the system and models are used to </a:t>
            </a:r>
            <a:r>
              <a:rPr lang="en-GB" dirty="0">
                <a:solidFill>
                  <a:srgbClr val="00B0F0"/>
                </a:solidFill>
              </a:rPr>
              <a:t>communicate</a:t>
            </a:r>
            <a:r>
              <a:rPr lang="en-GB" dirty="0"/>
              <a:t> with customers.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7D065-69D6-43BD-8F16-1ED373776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678611"/>
          </a:xfrm>
        </p:spPr>
        <p:txBody>
          <a:bodyPr>
            <a:noAutofit/>
          </a:bodyPr>
          <a:lstStyle/>
          <a:p>
            <a:r>
              <a:rPr lang="en-US" sz="4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F9857-6496-490D-8EF4-49E16A20319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28600" y="1606193"/>
            <a:ext cx="8458200" cy="4971691"/>
          </a:xfrm>
        </p:spPr>
        <p:txBody>
          <a:bodyPr vert="horz" lIns="91440" tIns="45720" rIns="91440" bIns="45720" rtlCol="0">
            <a:noAutofit/>
          </a:bodyPr>
          <a:lstStyle/>
          <a:p>
            <a:pPr marL="291600" indent="-29160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4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Encompasses the set of principles, concepts, and practices that lead to the development of a high-quality system or product.</a:t>
            </a:r>
          </a:p>
          <a:p>
            <a:pPr marL="291600" indent="-29160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4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principles establish and overriding philosophy that guides the designer as the work is performed.</a:t>
            </a:r>
          </a:p>
          <a:p>
            <a:pPr marL="291600" indent="-29160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4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concepts must be understood before the mechanics of design practice are applied.</a:t>
            </a:r>
          </a:p>
          <a:p>
            <a:pPr marL="291600" indent="-29160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4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design practices change continuously as </a:t>
            </a:r>
            <a:r>
              <a:rPr lang="en-US" sz="24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methods, better analysis, and broader understanding evolve</a:t>
            </a:r>
            <a:r>
              <a:rPr lang="en-US" sz="24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4782CA-4060-4792-BD56-58A66C68CB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823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 lIns="90487" tIns="44450" rIns="90487" bIns="44450"/>
          <a:lstStyle/>
          <a:p>
            <a:r>
              <a:rPr lang="en-GB" dirty="0"/>
              <a:t>Existing and planned system models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noFill/>
          <a:ln/>
        </p:spPr>
        <p:txBody>
          <a:bodyPr lIns="90487" tIns="44450" rIns="90487" bIns="44450"/>
          <a:lstStyle/>
          <a:p>
            <a:r>
              <a:rPr lang="en-US" sz="2200" dirty="0"/>
              <a:t>Models of the existing system are used during </a:t>
            </a:r>
            <a:r>
              <a:rPr lang="en-US" sz="2200" dirty="0">
                <a:solidFill>
                  <a:srgbClr val="00B0F0"/>
                </a:solidFill>
              </a:rPr>
              <a:t>requirements engineering</a:t>
            </a:r>
            <a:r>
              <a:rPr lang="en-US" sz="2200" dirty="0"/>
              <a:t>. They help clarify what the existing system does and can be used as a basis for discussing its </a:t>
            </a:r>
            <a:r>
              <a:rPr lang="en-US" sz="2200" dirty="0">
                <a:solidFill>
                  <a:srgbClr val="00B0F0"/>
                </a:solidFill>
              </a:rPr>
              <a:t>strengths and weaknesses</a:t>
            </a:r>
            <a:r>
              <a:rPr lang="en-US" sz="2200" dirty="0"/>
              <a:t>. These then lead to requirements for the new system.</a:t>
            </a:r>
            <a:endParaRPr lang="en-GB" sz="2200" dirty="0"/>
          </a:p>
          <a:p>
            <a:r>
              <a:rPr lang="en-US" sz="2200" dirty="0"/>
              <a:t>Models of the new system are used during requirements engineering to help explain the </a:t>
            </a:r>
            <a:r>
              <a:rPr lang="en-US" sz="2200" dirty="0">
                <a:solidFill>
                  <a:srgbClr val="00B0F0"/>
                </a:solidFill>
              </a:rPr>
              <a:t>proposed requirements to other system stakeholders(example prototypes)</a:t>
            </a:r>
            <a:r>
              <a:rPr lang="en-US" sz="2200" dirty="0"/>
              <a:t>. Engineers use these models to discuss design proposals and to document the system for implementation. </a:t>
            </a:r>
          </a:p>
          <a:p>
            <a:r>
              <a:rPr lang="en-US" sz="2200" dirty="0"/>
              <a:t>In a model-driven engineering process, it is possible to generate a </a:t>
            </a:r>
            <a:r>
              <a:rPr lang="en-US" sz="2200" dirty="0">
                <a:solidFill>
                  <a:srgbClr val="00B0F0"/>
                </a:solidFill>
                <a:highlight>
                  <a:srgbClr val="FFFF00"/>
                </a:highlight>
              </a:rPr>
              <a:t>complete or partial system implementation </a:t>
            </a:r>
            <a:r>
              <a:rPr lang="en-US" sz="2200" dirty="0"/>
              <a:t>from the system model.</a:t>
            </a:r>
            <a:r>
              <a:rPr lang="en-US" dirty="0"/>
              <a:t> </a:t>
            </a:r>
            <a:endParaRPr lang="en-GB" dirty="0"/>
          </a:p>
          <a:p>
            <a:endParaRPr lang="en-GB" sz="2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perspectives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dirty="0">
                <a:solidFill>
                  <a:srgbClr val="00B0F0"/>
                </a:solidFill>
              </a:rPr>
              <a:t>external perspective</a:t>
            </a:r>
            <a:r>
              <a:rPr lang="en-US" dirty="0"/>
              <a:t>, where you model the context or environment of the system.</a:t>
            </a:r>
            <a:endParaRPr lang="en-GB" dirty="0"/>
          </a:p>
          <a:p>
            <a:r>
              <a:rPr lang="en-US" dirty="0"/>
              <a:t>An </a:t>
            </a:r>
            <a:r>
              <a:rPr lang="en-US" dirty="0">
                <a:solidFill>
                  <a:srgbClr val="00B0F0"/>
                </a:solidFill>
              </a:rPr>
              <a:t>interaction perspective</a:t>
            </a:r>
            <a:r>
              <a:rPr lang="en-US" dirty="0"/>
              <a:t>, where you model the interactions between a system and its environment, or between the components of a system.</a:t>
            </a:r>
            <a:endParaRPr lang="en-GB" dirty="0"/>
          </a:p>
          <a:p>
            <a:r>
              <a:rPr lang="en-US" dirty="0"/>
              <a:t>A </a:t>
            </a:r>
            <a:r>
              <a:rPr lang="en-US" dirty="0">
                <a:solidFill>
                  <a:srgbClr val="00B0F0"/>
                </a:solidFill>
              </a:rPr>
              <a:t>structural perspective</a:t>
            </a:r>
            <a:r>
              <a:rPr lang="en-US" dirty="0"/>
              <a:t>, where you model the organization of a system or the structure of the data that is processed by the system.</a:t>
            </a:r>
            <a:endParaRPr lang="en-GB" dirty="0"/>
          </a:p>
          <a:p>
            <a:r>
              <a:rPr lang="en-US" dirty="0"/>
              <a:t>A </a:t>
            </a:r>
            <a:r>
              <a:rPr lang="en-US" dirty="0">
                <a:solidFill>
                  <a:srgbClr val="00B0F0"/>
                </a:solidFill>
              </a:rPr>
              <a:t>behavioral perspective</a:t>
            </a:r>
            <a:r>
              <a:rPr lang="en-US" dirty="0"/>
              <a:t>, where you model the dynamic behavior of the system and how it responds to events. </a:t>
            </a:r>
            <a:endParaRPr lang="en-GB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CD116-0541-4495-9F90-16C14E831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7F227-425E-4400-88C5-60CBEC9E8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9F8D4B-7E0F-4F4A-9C16-F53F5F17F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419616-C01D-4EEA-A8EA-9A3F2549D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62" y="812725"/>
            <a:ext cx="8778818" cy="519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182276"/>
      </p:ext>
    </p:extLst>
  </p:cSld>
  <p:clrMapOvr>
    <a:masterClrMapping/>
  </p:clrMapOvr>
  <p:transition spd="med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7D065-69D6-43BD-8F16-1ED373776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678611"/>
          </a:xfrm>
        </p:spPr>
        <p:txBody>
          <a:bodyPr>
            <a:noAutofit/>
          </a:bodyPr>
          <a:lstStyle/>
          <a:p>
            <a:r>
              <a:rPr lang="en-US" noProof="0" dirty="0"/>
              <a:t>Software Engineering 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F9857-6496-490D-8EF4-49E16A20319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57200" y="1620261"/>
            <a:ext cx="8458200" cy="4971691"/>
          </a:xfrm>
        </p:spPr>
        <p:txBody>
          <a:bodyPr vert="horz" lIns="91440" tIns="45720" rIns="91440" bIns="45720" rtlCol="0">
            <a:noAutofit/>
          </a:bodyPr>
          <a:lstStyle/>
          <a:p>
            <a:pPr marL="291600" indent="-29160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400" noProof="0" dirty="0"/>
              <a:t>Data/Class design – transforms analysis classes into implementation classes and data structures.</a:t>
            </a:r>
          </a:p>
          <a:p>
            <a:pPr marL="291600" indent="-29160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400" noProof="0" dirty="0"/>
              <a:t>Architectural design – defines relationships among the major software structural elements.</a:t>
            </a:r>
          </a:p>
          <a:p>
            <a:pPr marL="291600" indent="-29160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400" noProof="0" dirty="0"/>
              <a:t>Interface design – defines how software elements, hardware elements, and end-users communicate.</a:t>
            </a:r>
          </a:p>
          <a:p>
            <a:pPr marL="291600" indent="-29160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400" noProof="0" dirty="0"/>
              <a:t>Component-level design – transforms structural elements into procedural descriptions of software components.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4782CA-4060-4792-BD56-58A66C68CB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7835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diagram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Activity diagrams</a:t>
            </a:r>
            <a:r>
              <a:rPr lang="en-US" dirty="0"/>
              <a:t>, which show the activities involved in a </a:t>
            </a:r>
            <a:r>
              <a:rPr lang="en-US" dirty="0">
                <a:solidFill>
                  <a:srgbClr val="7030A0"/>
                </a:solidFill>
              </a:rPr>
              <a:t>process or in data </a:t>
            </a:r>
            <a:r>
              <a:rPr lang="en-US" dirty="0"/>
              <a:t>processing .</a:t>
            </a:r>
            <a:endParaRPr lang="en-GB" dirty="0"/>
          </a:p>
          <a:p>
            <a:r>
              <a:rPr lang="en-US" dirty="0">
                <a:solidFill>
                  <a:srgbClr val="00B0F0"/>
                </a:solidFill>
              </a:rPr>
              <a:t>Use case diagrams</a:t>
            </a:r>
            <a:r>
              <a:rPr lang="en-US" dirty="0"/>
              <a:t>, which show the interactions between a </a:t>
            </a:r>
            <a:r>
              <a:rPr lang="en-US" dirty="0">
                <a:solidFill>
                  <a:srgbClr val="7030A0"/>
                </a:solidFill>
              </a:rPr>
              <a:t>system and its environment</a:t>
            </a:r>
            <a:r>
              <a:rPr lang="en-US" dirty="0"/>
              <a:t>. </a:t>
            </a:r>
            <a:endParaRPr lang="en-GB" dirty="0"/>
          </a:p>
          <a:p>
            <a:r>
              <a:rPr lang="en-US" dirty="0">
                <a:solidFill>
                  <a:srgbClr val="00B0F0"/>
                </a:solidFill>
              </a:rPr>
              <a:t>Sequence diagrams</a:t>
            </a:r>
            <a:r>
              <a:rPr lang="en-US" dirty="0"/>
              <a:t>, which show interactions between </a:t>
            </a:r>
            <a:r>
              <a:rPr lang="en-US" dirty="0">
                <a:solidFill>
                  <a:srgbClr val="7030A0"/>
                </a:solidFill>
              </a:rPr>
              <a:t>actors and the system </a:t>
            </a:r>
            <a:r>
              <a:rPr lang="en-US" dirty="0"/>
              <a:t>and </a:t>
            </a:r>
            <a:r>
              <a:rPr lang="en-US" dirty="0">
                <a:solidFill>
                  <a:srgbClr val="7030A0"/>
                </a:solidFill>
              </a:rPr>
              <a:t>between system components</a:t>
            </a:r>
            <a:r>
              <a:rPr lang="en-US" dirty="0"/>
              <a:t>.</a:t>
            </a:r>
            <a:endParaRPr lang="en-GB" dirty="0"/>
          </a:p>
          <a:p>
            <a:r>
              <a:rPr lang="en-US" dirty="0">
                <a:solidFill>
                  <a:srgbClr val="00B0F0"/>
                </a:solidFill>
              </a:rPr>
              <a:t>Class diagrams</a:t>
            </a:r>
            <a:r>
              <a:rPr lang="en-US" dirty="0"/>
              <a:t>, which show the </a:t>
            </a:r>
            <a:r>
              <a:rPr lang="en-US" dirty="0">
                <a:solidFill>
                  <a:srgbClr val="7030A0"/>
                </a:solidFill>
              </a:rPr>
              <a:t>object classes </a:t>
            </a:r>
            <a:r>
              <a:rPr lang="en-US" dirty="0"/>
              <a:t>in the system and the </a:t>
            </a:r>
            <a:r>
              <a:rPr lang="en-US" dirty="0">
                <a:solidFill>
                  <a:srgbClr val="7030A0"/>
                </a:solidFill>
              </a:rPr>
              <a:t>associations</a:t>
            </a:r>
            <a:r>
              <a:rPr lang="en-US" dirty="0"/>
              <a:t> between these classes.</a:t>
            </a:r>
            <a:endParaRPr lang="en-GB" dirty="0"/>
          </a:p>
          <a:p>
            <a:r>
              <a:rPr lang="en-US" dirty="0">
                <a:solidFill>
                  <a:srgbClr val="00B0F0"/>
                </a:solidFill>
              </a:rPr>
              <a:t>State diagrams</a:t>
            </a:r>
            <a:r>
              <a:rPr lang="en-US" dirty="0"/>
              <a:t>, which show how the system reacts to </a:t>
            </a:r>
            <a:r>
              <a:rPr lang="en-US" dirty="0">
                <a:solidFill>
                  <a:srgbClr val="7030A0"/>
                </a:solidFill>
              </a:rPr>
              <a:t>internal and external </a:t>
            </a:r>
            <a:r>
              <a:rPr lang="en-US" dirty="0"/>
              <a:t>events. </a:t>
            </a:r>
            <a:endParaRPr lang="en-GB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7D065-69D6-43BD-8F16-1ED373776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97651"/>
            <a:ext cx="8458200" cy="1092909"/>
          </a:xfrm>
        </p:spPr>
        <p:txBody>
          <a:bodyPr>
            <a:noAutofit/>
          </a:bodyPr>
          <a:lstStyle/>
          <a:p>
            <a:r>
              <a:rPr lang="en-US" sz="3800" noProof="0" dirty="0"/>
              <a:t>Mapping Requirements Model to Design Model</a:t>
            </a:r>
          </a:p>
        </p:txBody>
      </p:sp>
      <p:pic>
        <p:nvPicPr>
          <p:cNvPr id="11" name="Picture 10" descr="An illustration maps requirement model to design model. ">
            <a:extLst>
              <a:ext uri="{FF2B5EF4-FFF2-40B4-BE49-F238E27FC236}">
                <a16:creationId xmlns:a16="http://schemas.microsoft.com/office/drawing/2014/main" id="{716CC543-C575-436D-AF60-17251C91C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28" y="1524510"/>
            <a:ext cx="7933145" cy="4551358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FB155B-AA73-4E95-8D1D-45DC950003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69347" y="6324599"/>
            <a:ext cx="2925127" cy="214423"/>
          </a:xfrm>
        </p:spPr>
        <p:txBody>
          <a:bodyPr/>
          <a:lstStyle/>
          <a:p>
            <a:r>
              <a:rPr lang="en-US" sz="1200" dirty="0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Access the text alternative for slide images.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4782CA-4060-4792-BD56-58A66C68CB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1054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7D065-69D6-43BD-8F16-1ED373776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44105"/>
            <a:ext cx="8458200" cy="678611"/>
          </a:xfrm>
        </p:spPr>
        <p:txBody>
          <a:bodyPr>
            <a:noAutofit/>
          </a:bodyPr>
          <a:lstStyle/>
          <a:p>
            <a:r>
              <a:rPr lang="en-US" noProof="0" dirty="0"/>
              <a:t>Common Design Characteristics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F9857-6496-490D-8EF4-49E16A20319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28600" y="1886309"/>
            <a:ext cx="8458200" cy="4971691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noProof="0" dirty="0"/>
              <a:t>Each new software design methodology introduces unique heuristics and notions – yet they each contain:</a:t>
            </a:r>
          </a:p>
          <a:p>
            <a:pPr marL="403200" indent="-403200"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noProof="0" dirty="0"/>
              <a:t>A mechanism for the </a:t>
            </a:r>
            <a:r>
              <a:rPr lang="en-US" sz="2400" b="1" noProof="0" dirty="0"/>
              <a:t>translating</a:t>
            </a:r>
            <a:r>
              <a:rPr lang="en-US" sz="2400" noProof="0" dirty="0"/>
              <a:t> the requirements model into a design representation.</a:t>
            </a:r>
          </a:p>
          <a:p>
            <a:pPr marL="403200" indent="-403200"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b="1" noProof="0" dirty="0"/>
              <a:t>A notation</a:t>
            </a:r>
            <a:r>
              <a:rPr lang="en-US" sz="2400" noProof="0" dirty="0"/>
              <a:t> for representing </a:t>
            </a:r>
            <a:r>
              <a:rPr lang="en-US" sz="2400" u="sng" noProof="0" dirty="0"/>
              <a:t>functional components and their interfaces</a:t>
            </a:r>
            <a:r>
              <a:rPr lang="en-US" sz="2400" noProof="0" dirty="0"/>
              <a:t>.</a:t>
            </a:r>
          </a:p>
          <a:p>
            <a:pPr marL="403200" indent="-403200"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noProof="0" dirty="0"/>
              <a:t>Heuristics for Refinement and Partitioning.</a:t>
            </a:r>
          </a:p>
          <a:p>
            <a:pPr marL="403200" indent="-403200"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noProof="0" dirty="0"/>
              <a:t>Guidelines for Quality </a:t>
            </a:r>
            <a:r>
              <a:rPr lang="en-US" sz="2400" dirty="0"/>
              <a:t>A</a:t>
            </a:r>
            <a:r>
              <a:rPr lang="en-US" sz="2400" noProof="0" dirty="0" err="1"/>
              <a:t>ssessment</a:t>
            </a:r>
            <a:r>
              <a:rPr lang="en-US" sz="2400" noProof="0" dirty="0"/>
              <a:t>.</a:t>
            </a:r>
            <a:endParaRPr lang="en-US" sz="1600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4782CA-4060-4792-BD56-58A66C68CB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500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7D065-69D6-43BD-8F16-1ED373776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Design Concepts </a:t>
            </a:r>
            <a:r>
              <a:rPr lang="en-US" sz="1000" b="0" noProof="0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F9857-6496-490D-8EF4-49E16A20319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28600" y="1634329"/>
            <a:ext cx="8458200" cy="4971691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noProof="0" dirty="0">
                <a:solidFill>
                  <a:schemeClr val="tx1"/>
                </a:solidFill>
                <a:highlight>
                  <a:srgbClr val="FFFF00"/>
                </a:highlight>
              </a:rPr>
              <a:t>Abstraction</a:t>
            </a:r>
            <a:r>
              <a:rPr lang="en-US" altLang="en-US" sz="2400" noProof="0" dirty="0">
                <a:solidFill>
                  <a:schemeClr val="tx1"/>
                </a:solidFill>
              </a:rPr>
              <a:t> – data (named collection of data describing data object), procedural (name sequence of instructions with specific and limited function).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noProof="0" dirty="0">
                <a:solidFill>
                  <a:schemeClr val="tx1"/>
                </a:solidFill>
                <a:highlight>
                  <a:srgbClr val="FFFF00"/>
                </a:highlight>
              </a:rPr>
              <a:t>Architecture</a:t>
            </a:r>
            <a:r>
              <a:rPr lang="en-US" altLang="en-US" sz="2400" noProof="0" dirty="0">
                <a:solidFill>
                  <a:schemeClr val="tx1"/>
                </a:solidFill>
              </a:rPr>
              <a:t> - overall structure or organization of  software components, ways components interact, and structure of data used by components.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noProof="0" dirty="0">
                <a:solidFill>
                  <a:schemeClr val="tx1"/>
                </a:solidFill>
                <a:highlight>
                  <a:srgbClr val="FFFF00"/>
                </a:highlight>
              </a:rPr>
              <a:t>Design Patterns </a:t>
            </a:r>
            <a:r>
              <a:rPr lang="en-US" altLang="en-US" sz="2400" noProof="0" dirty="0">
                <a:solidFill>
                  <a:schemeClr val="tx1"/>
                </a:solidFill>
              </a:rPr>
              <a:t>- </a:t>
            </a:r>
            <a:r>
              <a:rPr lang="en-US" sz="2400" noProof="0" dirty="0"/>
              <a:t>describe a design structure that solves a well-defined design problem within a specific context.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noProof="0" dirty="0">
                <a:solidFill>
                  <a:schemeClr val="tx1"/>
                </a:solidFill>
              </a:rPr>
              <a:t>Se</a:t>
            </a:r>
            <a:r>
              <a:rPr lang="en-US" altLang="en-US" sz="2400" noProof="0" dirty="0">
                <a:solidFill>
                  <a:schemeClr val="tx1"/>
                </a:solidFill>
                <a:highlight>
                  <a:srgbClr val="FFFF00"/>
                </a:highlight>
              </a:rPr>
              <a:t>paration of concerns </a:t>
            </a:r>
            <a:r>
              <a:rPr lang="en-US" altLang="en-US" sz="2400" noProof="0" dirty="0">
                <a:solidFill>
                  <a:schemeClr val="tx1"/>
                </a:solidFill>
              </a:rPr>
              <a:t>- any complex problem can be more easily handled if it is subdivided into pieces.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noProof="0" dirty="0">
                <a:solidFill>
                  <a:schemeClr val="tx1"/>
                </a:solidFill>
                <a:highlight>
                  <a:srgbClr val="FFFF00"/>
                </a:highlight>
              </a:rPr>
              <a:t>Modularity</a:t>
            </a:r>
            <a:r>
              <a:rPr lang="en-US" altLang="en-US" sz="2400" noProof="0" dirty="0">
                <a:solidFill>
                  <a:schemeClr val="tx1"/>
                </a:solidFill>
              </a:rPr>
              <a:t>—compartmentalization of data and function.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4782CA-4060-4792-BD56-58A66C68CB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4959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graphical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 means of </a:t>
            </a:r>
            <a:r>
              <a:rPr lang="en-US" dirty="0">
                <a:solidFill>
                  <a:srgbClr val="00B0F0"/>
                </a:solidFill>
              </a:rPr>
              <a:t>facilitating discussion</a:t>
            </a:r>
            <a:r>
              <a:rPr lang="en-US" dirty="0"/>
              <a:t> about an existing or proposed system</a:t>
            </a:r>
          </a:p>
          <a:p>
            <a:pPr lvl="1"/>
            <a:r>
              <a:rPr lang="en-US" dirty="0"/>
              <a:t>Incomplete and incorrect models are OK as their role is to support discussion.</a:t>
            </a:r>
            <a:endParaRPr lang="en-GB" dirty="0"/>
          </a:p>
          <a:p>
            <a:r>
              <a:rPr lang="en-US" dirty="0"/>
              <a:t>As a way of </a:t>
            </a:r>
            <a:r>
              <a:rPr lang="en-US" dirty="0">
                <a:solidFill>
                  <a:srgbClr val="00B0F0"/>
                </a:solidFill>
              </a:rPr>
              <a:t>documenting</a:t>
            </a:r>
            <a:r>
              <a:rPr lang="en-US" dirty="0"/>
              <a:t> an existing system</a:t>
            </a:r>
          </a:p>
          <a:p>
            <a:pPr lvl="1"/>
            <a:r>
              <a:rPr lang="en-US" dirty="0"/>
              <a:t>Models should be an accurate representation of the system but need not be complete.</a:t>
            </a:r>
            <a:endParaRPr lang="en-GB" dirty="0"/>
          </a:p>
          <a:p>
            <a:r>
              <a:rPr lang="en-US" dirty="0"/>
              <a:t>As a detailed system description that can be used to </a:t>
            </a:r>
            <a:r>
              <a:rPr lang="en-US" dirty="0">
                <a:solidFill>
                  <a:srgbClr val="00B0F0"/>
                </a:solidFill>
              </a:rPr>
              <a:t>generate a system implementation</a:t>
            </a:r>
          </a:p>
          <a:p>
            <a:pPr lvl="1"/>
            <a:r>
              <a:rPr lang="en-US" dirty="0"/>
              <a:t>Models have to be both correct and complete.</a:t>
            </a:r>
            <a:endParaRPr lang="en-GB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690562"/>
            <a:ext cx="7658100" cy="547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520504"/>
      </p:ext>
    </p:extLst>
  </p:cSld>
  <p:clrMapOvr>
    <a:masterClrMapping/>
  </p:clrMapOvr>
  <p:transition spd="med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93938"/>
            <a:ext cx="8229600" cy="1143000"/>
          </a:xfrm>
        </p:spPr>
        <p:txBody>
          <a:bodyPr/>
          <a:lstStyle/>
          <a:p>
            <a:pPr algn="ctr"/>
            <a:r>
              <a:rPr lang="en-US" dirty="0"/>
              <a:t>Context models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427380"/>
      </p:ext>
    </p:extLst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Context models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Context models are used to illustrate the </a:t>
            </a:r>
            <a:r>
              <a:rPr lang="en-GB" dirty="0">
                <a:solidFill>
                  <a:srgbClr val="00B0F0"/>
                </a:solidFill>
              </a:rPr>
              <a:t>operational context of a system</a:t>
            </a:r>
            <a:r>
              <a:rPr lang="en-GB" dirty="0"/>
              <a:t> - they show what lies outside the system boundaries.</a:t>
            </a:r>
          </a:p>
          <a:p>
            <a:r>
              <a:rPr lang="en-GB" dirty="0">
                <a:solidFill>
                  <a:srgbClr val="00B0F0"/>
                </a:solidFill>
              </a:rPr>
              <a:t>Social and organisational </a:t>
            </a:r>
            <a:r>
              <a:rPr lang="en-GB" dirty="0"/>
              <a:t>concerns may affect the decision on where to position system boundaries.</a:t>
            </a:r>
          </a:p>
          <a:p>
            <a:r>
              <a:rPr lang="en-GB" dirty="0">
                <a:solidFill>
                  <a:srgbClr val="00B0F0"/>
                </a:solidFill>
              </a:rPr>
              <a:t>Architectural models </a:t>
            </a:r>
            <a:r>
              <a:rPr lang="en-GB" dirty="0"/>
              <a:t>show the system and its relationship with other systems.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context of the </a:t>
            </a:r>
            <a:r>
              <a:rPr lang="en-GB" dirty="0" err="1"/>
              <a:t>Mentcare</a:t>
            </a:r>
            <a:r>
              <a:rPr lang="en-GB" dirty="0"/>
              <a:t> system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pic>
        <p:nvPicPr>
          <p:cNvPr id="2" name="Picture 1" descr="5.1 Mentcare contex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2057400"/>
            <a:ext cx="5645150" cy="3556000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19D0B-2DD4-4DE7-975E-E7F18070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15A0A-2B30-4370-AF6B-BAEA52D77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According to the IEEE definition [IEEE 610.12-90], design is both “the process of defining the architecture, components, interfaces, and other characteristics of a system or component” and “the result of [that] process.” The KA is divided into six subareas.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22A73-B891-4EB6-A61F-0FE291E6F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D3CCE5-9484-4D4D-BA89-4A6E242BC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335436"/>
      </p:ext>
    </p:extLst>
  </p:cSld>
  <p:clrMapOvr>
    <a:masterClrMapping/>
  </p:clrMapOvr>
  <p:transition spd="med"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perspective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models simply show the other systems in the environment, not how the system being developed is used in that environment.</a:t>
            </a:r>
          </a:p>
          <a:p>
            <a:r>
              <a:rPr lang="en-US" dirty="0">
                <a:solidFill>
                  <a:srgbClr val="00B0F0"/>
                </a:solidFill>
              </a:rPr>
              <a:t>Process models </a:t>
            </a:r>
            <a:r>
              <a:rPr lang="en-US" dirty="0"/>
              <a:t>reveal how the system being developed is used in broader business processes.</a:t>
            </a:r>
          </a:p>
          <a:p>
            <a:r>
              <a:rPr lang="en-US" dirty="0"/>
              <a:t>UML </a:t>
            </a:r>
            <a:r>
              <a:rPr lang="en-US" dirty="0">
                <a:solidFill>
                  <a:srgbClr val="00B0F0"/>
                </a:solidFill>
              </a:rPr>
              <a:t>activity diagrams </a:t>
            </a:r>
            <a:r>
              <a:rPr lang="en-US" dirty="0"/>
              <a:t>may be used to define business process models.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model of involuntary detention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2" name="Picture 1" descr="5.2 Detention Proces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1765299"/>
            <a:ext cx="8331200" cy="4306013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43138"/>
            <a:ext cx="8229600" cy="1143000"/>
          </a:xfrm>
        </p:spPr>
        <p:txBody>
          <a:bodyPr/>
          <a:lstStyle/>
          <a:p>
            <a:pPr algn="ctr"/>
            <a:r>
              <a:rPr lang="en-US" dirty="0"/>
              <a:t>Interaction models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73823"/>
      </p:ext>
    </p:extLst>
  </p:cSld>
  <p:clrMapOvr>
    <a:masterClrMapping/>
  </p:clrMapOvr>
  <p:transition spd="med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Modeling </a:t>
            </a:r>
            <a:r>
              <a:rPr lang="en-US" dirty="0">
                <a:solidFill>
                  <a:srgbClr val="00B0F0"/>
                </a:solidFill>
              </a:rPr>
              <a:t>user interaction </a:t>
            </a:r>
            <a:r>
              <a:rPr lang="en-US" dirty="0"/>
              <a:t>is important as it helps to identify user requirements. </a:t>
            </a:r>
          </a:p>
          <a:p>
            <a:r>
              <a:rPr lang="en-US" dirty="0"/>
              <a:t>Modeling </a:t>
            </a:r>
            <a:r>
              <a:rPr lang="en-US" dirty="0">
                <a:solidFill>
                  <a:srgbClr val="00B0F0"/>
                </a:solidFill>
              </a:rPr>
              <a:t>system-to-system interaction </a:t>
            </a:r>
            <a:r>
              <a:rPr lang="en-US" dirty="0"/>
              <a:t>highlights the communication problems that may arise. </a:t>
            </a:r>
          </a:p>
          <a:p>
            <a:r>
              <a:rPr lang="en-US" dirty="0"/>
              <a:t>Modeling </a:t>
            </a:r>
            <a:r>
              <a:rPr lang="en-US" dirty="0">
                <a:solidFill>
                  <a:srgbClr val="00B0F0"/>
                </a:solidFill>
              </a:rPr>
              <a:t>component interaction </a:t>
            </a:r>
            <a:r>
              <a:rPr lang="en-US" dirty="0"/>
              <a:t>helps us understand if a proposed system structure is likely to deliver the required system performance and dependability.</a:t>
            </a:r>
            <a:r>
              <a:rPr lang="en-GB" dirty="0"/>
              <a:t> </a:t>
            </a:r>
          </a:p>
          <a:p>
            <a:r>
              <a:rPr lang="en-GB" u="sng" dirty="0"/>
              <a:t>Use case diagrams and sequence diagrams </a:t>
            </a:r>
            <a:r>
              <a:rPr lang="en-GB" dirty="0"/>
              <a:t>may/can be used for interaction </a:t>
            </a:r>
            <a:r>
              <a:rPr lang="en-GB" dirty="0" err="1"/>
              <a:t>modeling</a:t>
            </a:r>
            <a:r>
              <a:rPr lang="en-GB" dirty="0"/>
              <a:t>.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cases were developed originally to support requirements elicitation and now incorporated into the UML.</a:t>
            </a:r>
          </a:p>
          <a:p>
            <a:r>
              <a:rPr lang="en-US" dirty="0"/>
              <a:t>Each use case represents a discrete task that involves external interaction with a system.</a:t>
            </a:r>
          </a:p>
          <a:p>
            <a:r>
              <a:rPr lang="en-US" dirty="0"/>
              <a:t>Actors in a use case may be people or other systems.</a:t>
            </a:r>
          </a:p>
          <a:p>
            <a:r>
              <a:rPr lang="en-US" dirty="0"/>
              <a:t>Represented </a:t>
            </a:r>
            <a:r>
              <a:rPr lang="en-US" dirty="0" err="1"/>
              <a:t>diagramatically</a:t>
            </a:r>
            <a:r>
              <a:rPr lang="en-US" dirty="0"/>
              <a:t> to provide an overview of the use case and in a more detailed textual form.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Transfer-data use case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use case in the </a:t>
            </a:r>
            <a:r>
              <a:rPr lang="en-US" dirty="0" err="1"/>
              <a:t>Mentcare</a:t>
            </a:r>
            <a:r>
              <a:rPr lang="en-US" dirty="0"/>
              <a:t> system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pic>
        <p:nvPicPr>
          <p:cNvPr id="4" name="Picture 3" descr="5.3 UseCase.ep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22" y="3259717"/>
            <a:ext cx="7486946" cy="1214863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 in the </a:t>
            </a:r>
            <a:r>
              <a:rPr lang="en-US" dirty="0" err="1"/>
              <a:t>Mentcare</a:t>
            </a:r>
            <a:r>
              <a:rPr lang="en-US" dirty="0"/>
              <a:t> system involving the role ‘Medical Receptionist’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pic>
        <p:nvPicPr>
          <p:cNvPr id="4" name="Picture 3" descr="5.5 RecepUseCases.ep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650" y="1747838"/>
            <a:ext cx="4451350" cy="4795654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Tabular description of the ‘Transfer data’ use-case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661915"/>
              </p:ext>
            </p:extLst>
          </p:nvPr>
        </p:nvGraphicFramePr>
        <p:xfrm>
          <a:off x="909638" y="1866900"/>
          <a:ext cx="7205662" cy="4051935"/>
        </p:xfrm>
        <a:graphic>
          <a:graphicData uri="http://schemas.openxmlformats.org/drawingml/2006/table">
            <a:tbl>
              <a:tblPr/>
              <a:tblGrid>
                <a:gridCol w="19351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0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 gridSpan="2"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MHC-PMS: Transfer data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Actors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Medical receptionist, patient records system (PRS)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Description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A receptionist may transfer data from the </a:t>
                      </a:r>
                      <a:r>
                        <a:rPr kumimoji="0" lang="en-GB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Mentcase</a:t>
                      </a:r>
                      <a:r>
                        <a:rPr kumimoji="0" lang="en-GB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 system to a general patient record database that is maintained by a health authority. The information transferred may either be updated personal information (address, phone number, etc.) or a summary of the patient’s diagnosis and treatment.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Data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Patient’s personal information, treatment summary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Stimulus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User command issued by medical receptionist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Response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Confirmation that PRS has been updated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Comments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Times New Roman" charset="0"/>
                        </a:rPr>
                        <a:t>The receptionist must have appropriate security permissions to access the patient information and the PRS.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Sequence diagrams are part of the UML and are used to model the interactions between the </a:t>
            </a:r>
            <a:r>
              <a:rPr lang="en-US" dirty="0">
                <a:solidFill>
                  <a:srgbClr val="00B0F0"/>
                </a:solidFill>
              </a:rPr>
              <a:t>actors and the objects within a system</a:t>
            </a:r>
            <a:r>
              <a:rPr lang="en-US" dirty="0"/>
              <a:t>.</a:t>
            </a:r>
          </a:p>
          <a:p>
            <a:r>
              <a:rPr lang="en-US" dirty="0"/>
              <a:t>A sequence diagram shows the sequence of interactions that take place during a </a:t>
            </a:r>
            <a:r>
              <a:rPr lang="en-US" dirty="0">
                <a:solidFill>
                  <a:srgbClr val="00B0F0"/>
                </a:solidFill>
              </a:rPr>
              <a:t>particular use case or use case instance.</a:t>
            </a:r>
          </a:p>
          <a:p>
            <a:r>
              <a:rPr lang="en-US" dirty="0"/>
              <a:t>The objects and actors involved are listed along the top of the diagram, with a dotted line drawn vertically from these. </a:t>
            </a:r>
          </a:p>
          <a:p>
            <a:r>
              <a:rPr lang="en-US" dirty="0"/>
              <a:t>Interactions between objects are indicated by annotated arrows. 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 for View patient information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pic>
        <p:nvPicPr>
          <p:cNvPr id="2" name="Picture 1" descr="5.6 ViewInfo Seq Diag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0" y="1663698"/>
            <a:ext cx="6201032" cy="4724597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Models ( data base)</a:t>
            </a:r>
          </a:p>
          <a:p>
            <a:r>
              <a:rPr lang="en-US" dirty="0"/>
              <a:t>User Interface Models </a:t>
            </a:r>
          </a:p>
          <a:p>
            <a:r>
              <a:rPr lang="en-US" dirty="0"/>
              <a:t>Object Oriented Concepts (UML Modeling)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38863"/>
      </p:ext>
    </p:extLst>
  </p:cSld>
  <p:clrMapOvr>
    <a:masterClrMapping/>
  </p:clrMapOvr>
  <p:transition spd="med">
    <p:wipe dir="r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6756400" y="5213350"/>
            <a:ext cx="2260600" cy="1143000"/>
          </a:xfrm>
        </p:spPr>
        <p:txBody>
          <a:bodyPr/>
          <a:lstStyle/>
          <a:p>
            <a:r>
              <a:rPr lang="en-US" dirty="0"/>
              <a:t>Sequence diagram for Transfer Data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pic>
        <p:nvPicPr>
          <p:cNvPr id="2" name="Picture 1" descr="5.7 Transfer Data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155574"/>
            <a:ext cx="5988050" cy="60491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68300" y="1231900"/>
            <a:ext cx="7378700" cy="317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79638"/>
            <a:ext cx="8229600" cy="1143000"/>
          </a:xfrm>
        </p:spPr>
        <p:txBody>
          <a:bodyPr/>
          <a:lstStyle/>
          <a:p>
            <a:pPr algn="ctr"/>
            <a:r>
              <a:rPr lang="en-US" dirty="0"/>
              <a:t>Structural models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16242"/>
      </p:ext>
    </p:extLst>
  </p:cSld>
  <p:clrMapOvr>
    <a:masterClrMapping/>
  </p:clrMapOvr>
  <p:transition spd="med"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Structural models of software display the organization of a system in terms of the </a:t>
            </a:r>
            <a:r>
              <a:rPr lang="en-US" dirty="0">
                <a:solidFill>
                  <a:srgbClr val="00B0F0"/>
                </a:solidFill>
              </a:rPr>
              <a:t>components</a:t>
            </a:r>
            <a:r>
              <a:rPr lang="en-US" dirty="0"/>
              <a:t> that make up that system and </a:t>
            </a:r>
            <a:r>
              <a:rPr lang="en-US" dirty="0">
                <a:solidFill>
                  <a:srgbClr val="00B0F0"/>
                </a:solidFill>
              </a:rPr>
              <a:t>their relationships</a:t>
            </a:r>
            <a:r>
              <a:rPr lang="en-US" dirty="0"/>
              <a:t>. </a:t>
            </a:r>
          </a:p>
          <a:p>
            <a:r>
              <a:rPr lang="en-US" dirty="0"/>
              <a:t>Structural models may be </a:t>
            </a:r>
            <a:r>
              <a:rPr lang="en-US" dirty="0">
                <a:solidFill>
                  <a:srgbClr val="00B0F0"/>
                </a:solidFill>
              </a:rPr>
              <a:t>static models</a:t>
            </a:r>
            <a:r>
              <a:rPr lang="en-US" dirty="0"/>
              <a:t>, which show the </a:t>
            </a:r>
            <a:r>
              <a:rPr lang="en-US" u="sng" dirty="0"/>
              <a:t>structure of the system design</a:t>
            </a:r>
            <a:r>
              <a:rPr lang="en-US" dirty="0"/>
              <a:t>, or </a:t>
            </a:r>
            <a:r>
              <a:rPr lang="en-US" dirty="0">
                <a:solidFill>
                  <a:srgbClr val="00B0F0"/>
                </a:solidFill>
              </a:rPr>
              <a:t>dynamic models</a:t>
            </a:r>
            <a:r>
              <a:rPr lang="en-US" dirty="0"/>
              <a:t>, which show the organization of the </a:t>
            </a:r>
            <a:r>
              <a:rPr lang="en-US" u="sng" dirty="0"/>
              <a:t>system when it is executing. </a:t>
            </a:r>
          </a:p>
          <a:p>
            <a:r>
              <a:rPr lang="en-US" dirty="0"/>
              <a:t>You create structural models of a system when you are discussing and designing the system architecture.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diagrams are used when developing an object-oriented system model to show the classes in a system and the associations between these classes. </a:t>
            </a:r>
          </a:p>
          <a:p>
            <a:r>
              <a:rPr lang="en-US" dirty="0"/>
              <a:t>An </a:t>
            </a:r>
            <a:r>
              <a:rPr lang="en-US" b="1" dirty="0"/>
              <a:t>object class </a:t>
            </a:r>
            <a:r>
              <a:rPr lang="en-US" dirty="0"/>
              <a:t>can be thought of as a general definition of one kind of system object. </a:t>
            </a:r>
          </a:p>
          <a:p>
            <a:r>
              <a:rPr lang="en-US" dirty="0"/>
              <a:t>An </a:t>
            </a:r>
            <a:r>
              <a:rPr lang="en-US" b="1" dirty="0"/>
              <a:t>association</a:t>
            </a:r>
            <a:r>
              <a:rPr lang="en-US" dirty="0"/>
              <a:t> is a link between classes that indicates that there is some relationship between these classes.</a:t>
            </a:r>
            <a:r>
              <a:rPr lang="en-GB" dirty="0"/>
              <a:t> </a:t>
            </a:r>
          </a:p>
          <a:p>
            <a:r>
              <a:rPr lang="en-US" i="1" dirty="0"/>
              <a:t>When you are developing models during the early stages of the software engineering process, objects represent something in the real world, such as a patient, a prescription, doctor, etc.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</p:cSld>
  <p:clrMapOvr>
    <a:masterClrMapping/>
  </p:clrMapOvr>
  <p:transition spd="med">
    <p:wipe dir="r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associations in the MHC-PMS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pic>
        <p:nvPicPr>
          <p:cNvPr id="4" name="Picture 3" descr="5.9 MHCPMS-classes.ep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49" y="1746249"/>
            <a:ext cx="6677283" cy="4477707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Consultation class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pic>
        <p:nvPicPr>
          <p:cNvPr id="4" name="Picture 3" descr="5.10 Consultation Class.ep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900" y="1727199"/>
            <a:ext cx="2654300" cy="4550229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Event-driven modeling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Real-time systems are often event-driven</a:t>
            </a:r>
            <a:r>
              <a:rPr lang="en-US" dirty="0"/>
              <a:t>, with minimal data processing. For example, a landline phone switching system responds to events such as ‘receiver off hook’ by</a:t>
            </a:r>
            <a:r>
              <a:rPr lang="en-GB" dirty="0"/>
              <a:t> </a:t>
            </a:r>
            <a:r>
              <a:rPr lang="en-US" dirty="0"/>
              <a:t>generating a dial tone.</a:t>
            </a:r>
            <a:r>
              <a:rPr lang="en-GB" dirty="0"/>
              <a:t> </a:t>
            </a:r>
            <a:endParaRPr lang="en-US" dirty="0"/>
          </a:p>
          <a:p>
            <a:r>
              <a:rPr lang="en-US" dirty="0"/>
              <a:t>Event-driven modeling shows how a system </a:t>
            </a:r>
            <a:r>
              <a:rPr lang="en-US" dirty="0">
                <a:solidFill>
                  <a:srgbClr val="00B0F0"/>
                </a:solidFill>
              </a:rPr>
              <a:t>responds to external and internal events</a:t>
            </a:r>
            <a:r>
              <a:rPr lang="en-US" dirty="0"/>
              <a:t>. </a:t>
            </a:r>
          </a:p>
          <a:p>
            <a:r>
              <a:rPr lang="en-US" dirty="0"/>
              <a:t>It is based on the assumption that a system has a finite number of </a:t>
            </a:r>
            <a:r>
              <a:rPr lang="en-US" dirty="0">
                <a:solidFill>
                  <a:srgbClr val="00B0F0"/>
                </a:solidFill>
              </a:rPr>
              <a:t>states and that events </a:t>
            </a:r>
            <a:r>
              <a:rPr lang="en-US" dirty="0"/>
              <a:t>(stimuli) may cause a transition from one state to another.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659456"/>
      </p:ext>
    </p:extLst>
  </p:cSld>
  <p:clrMapOvr>
    <a:masterClrMapping/>
  </p:clrMapOvr>
  <p:transition spd="med">
    <p:wipe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diagram of a microwave oven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4AD586-7C25-0244-A129-E014CC0A164A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pic>
        <p:nvPicPr>
          <p:cNvPr id="4" name="Picture 3" descr="5.16 MWOvenStateDiag.ep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56" y="1758962"/>
            <a:ext cx="7086461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40432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59EE1-74C8-45B3-ABF0-68386117A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Student to Agile [ Not all, few curious minds]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982AC-F728-433C-9F53-04E3790AD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387" y="1603716"/>
            <a:ext cx="5159632" cy="1143000"/>
          </a:xfrm>
        </p:spPr>
        <p:txBody>
          <a:bodyPr/>
          <a:lstStyle/>
          <a:p>
            <a:r>
              <a:rPr lang="en-US" dirty="0"/>
              <a:t>Why design, why not coding 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3AAA5-2D48-4BEA-BA9C-AECB0AE1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D9DD0B-2C35-4C55-8265-0E30A4F84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1026" name="Picture 2" descr="Image result for login page">
            <a:extLst>
              <a:ext uri="{FF2B5EF4-FFF2-40B4-BE49-F238E27FC236}">
                <a16:creationId xmlns:a16="http://schemas.microsoft.com/office/drawing/2014/main" id="{361E3F2D-D561-4868-893D-B0DE9529C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4425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8657816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59EE1-74C8-45B3-ABF0-68386117A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Student to Agile [ Not all, few curious minds]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982AC-F728-433C-9F53-04E3790AD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387" y="1603716"/>
            <a:ext cx="5159632" cy="1143000"/>
          </a:xfrm>
        </p:spPr>
        <p:txBody>
          <a:bodyPr/>
          <a:lstStyle/>
          <a:p>
            <a:r>
              <a:rPr lang="en-US" dirty="0"/>
              <a:t>Why design, why not coding 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3AAA5-2D48-4BEA-BA9C-AECB0AE1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D9DD0B-2C35-4C55-8265-0E30A4F84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1026" name="Picture 2" descr="Image result for login page">
            <a:extLst>
              <a:ext uri="{FF2B5EF4-FFF2-40B4-BE49-F238E27FC236}">
                <a16:creationId xmlns:a16="http://schemas.microsoft.com/office/drawing/2014/main" id="{361E3F2D-D561-4868-893D-B0DE9529C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4425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login page">
            <a:extLst>
              <a:ext uri="{FF2B5EF4-FFF2-40B4-BE49-F238E27FC236}">
                <a16:creationId xmlns:a16="http://schemas.microsoft.com/office/drawing/2014/main" id="{722695D8-A60A-422D-B925-42D518EEB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25949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login page">
            <a:extLst>
              <a:ext uri="{FF2B5EF4-FFF2-40B4-BE49-F238E27FC236}">
                <a16:creationId xmlns:a16="http://schemas.microsoft.com/office/drawing/2014/main" id="{91F1DC98-A87F-4456-A105-CAB349D7D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27473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login page">
            <a:extLst>
              <a:ext uri="{FF2B5EF4-FFF2-40B4-BE49-F238E27FC236}">
                <a16:creationId xmlns:a16="http://schemas.microsoft.com/office/drawing/2014/main" id="{12928FE0-8691-47E2-93D8-02AD8C024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99" y="28997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login page">
            <a:extLst>
              <a:ext uri="{FF2B5EF4-FFF2-40B4-BE49-F238E27FC236}">
                <a16:creationId xmlns:a16="http://schemas.microsoft.com/office/drawing/2014/main" id="{904334D9-2109-4FF0-A007-DE45E65E4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799" y="30521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login page">
            <a:extLst>
              <a:ext uri="{FF2B5EF4-FFF2-40B4-BE49-F238E27FC236}">
                <a16:creationId xmlns:a16="http://schemas.microsoft.com/office/drawing/2014/main" id="{B109C5C4-389E-441A-872F-D555031AC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199" y="32045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login page">
            <a:extLst>
              <a:ext uri="{FF2B5EF4-FFF2-40B4-BE49-F238E27FC236}">
                <a16:creationId xmlns:a16="http://schemas.microsoft.com/office/drawing/2014/main" id="{1ADEF1EA-3EE3-4654-B791-25F94F150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9" y="33569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login page">
            <a:extLst>
              <a:ext uri="{FF2B5EF4-FFF2-40B4-BE49-F238E27FC236}">
                <a16:creationId xmlns:a16="http://schemas.microsoft.com/office/drawing/2014/main" id="{CA03F6DF-F0A8-4CDF-A59C-1B70CA8C2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9" y="35093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login page">
            <a:extLst>
              <a:ext uri="{FF2B5EF4-FFF2-40B4-BE49-F238E27FC236}">
                <a16:creationId xmlns:a16="http://schemas.microsoft.com/office/drawing/2014/main" id="{F15DAFD1-E733-4FC8-9DB5-330366919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399" y="36617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515407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59EE1-74C8-45B3-ABF0-68386117A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Student to Agile [ Not all, few curious minds]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982AC-F728-433C-9F53-04E3790AD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387" y="1603716"/>
            <a:ext cx="5159632" cy="1143000"/>
          </a:xfrm>
        </p:spPr>
        <p:txBody>
          <a:bodyPr/>
          <a:lstStyle/>
          <a:p>
            <a:r>
              <a:rPr lang="en-US" dirty="0"/>
              <a:t>Why design, why not coding 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3AAA5-2D48-4BEA-BA9C-AECB0AE1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D9DD0B-2C35-4C55-8265-0E30A4F84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1026" name="Picture 2" descr="Image result for login page">
            <a:extLst>
              <a:ext uri="{FF2B5EF4-FFF2-40B4-BE49-F238E27FC236}">
                <a16:creationId xmlns:a16="http://schemas.microsoft.com/office/drawing/2014/main" id="{361E3F2D-D561-4868-893D-B0DE9529C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4425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login page">
            <a:extLst>
              <a:ext uri="{FF2B5EF4-FFF2-40B4-BE49-F238E27FC236}">
                <a16:creationId xmlns:a16="http://schemas.microsoft.com/office/drawing/2014/main" id="{722695D8-A60A-422D-B925-42D518EEB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25949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login page">
            <a:extLst>
              <a:ext uri="{FF2B5EF4-FFF2-40B4-BE49-F238E27FC236}">
                <a16:creationId xmlns:a16="http://schemas.microsoft.com/office/drawing/2014/main" id="{91F1DC98-A87F-4456-A105-CAB349D7D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27473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login page">
            <a:extLst>
              <a:ext uri="{FF2B5EF4-FFF2-40B4-BE49-F238E27FC236}">
                <a16:creationId xmlns:a16="http://schemas.microsoft.com/office/drawing/2014/main" id="{12928FE0-8691-47E2-93D8-02AD8C024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99" y="28997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login page">
            <a:extLst>
              <a:ext uri="{FF2B5EF4-FFF2-40B4-BE49-F238E27FC236}">
                <a16:creationId xmlns:a16="http://schemas.microsoft.com/office/drawing/2014/main" id="{904334D9-2109-4FF0-A007-DE45E65E4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799" y="30521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login page">
            <a:extLst>
              <a:ext uri="{FF2B5EF4-FFF2-40B4-BE49-F238E27FC236}">
                <a16:creationId xmlns:a16="http://schemas.microsoft.com/office/drawing/2014/main" id="{B109C5C4-389E-441A-872F-D555031AC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199" y="32045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login page">
            <a:extLst>
              <a:ext uri="{FF2B5EF4-FFF2-40B4-BE49-F238E27FC236}">
                <a16:creationId xmlns:a16="http://schemas.microsoft.com/office/drawing/2014/main" id="{1ADEF1EA-3EE3-4654-B791-25F94F150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9" y="33569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login page">
            <a:extLst>
              <a:ext uri="{FF2B5EF4-FFF2-40B4-BE49-F238E27FC236}">
                <a16:creationId xmlns:a16="http://schemas.microsoft.com/office/drawing/2014/main" id="{CA03F6DF-F0A8-4CDF-A59C-1B70CA8C2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9" y="35093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login page">
            <a:extLst>
              <a:ext uri="{FF2B5EF4-FFF2-40B4-BE49-F238E27FC236}">
                <a16:creationId xmlns:a16="http://schemas.microsoft.com/office/drawing/2014/main" id="{F15DAFD1-E733-4FC8-9DB5-330366919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399" y="36617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group of people">
            <a:extLst>
              <a:ext uri="{FF2B5EF4-FFF2-40B4-BE49-F238E27FC236}">
                <a16:creationId xmlns:a16="http://schemas.microsoft.com/office/drawing/2014/main" id="{2FD28E83-5BB6-4904-97E5-EA01879C4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349" y="2056758"/>
            <a:ext cx="3006012" cy="2476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031468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59EE1-74C8-45B3-ABF0-68386117A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Student to Agile [ Not all, few curious minds]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982AC-F728-433C-9F53-04E3790AD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387" y="1603716"/>
            <a:ext cx="5159632" cy="1143000"/>
          </a:xfrm>
        </p:spPr>
        <p:txBody>
          <a:bodyPr/>
          <a:lstStyle/>
          <a:p>
            <a:r>
              <a:rPr lang="en-US" dirty="0"/>
              <a:t>Why design, why not coding 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3AAA5-2D48-4BEA-BA9C-AECB0AE1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D9DD0B-2C35-4C55-8265-0E30A4F84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1026" name="Picture 2" descr="Image result for login page">
            <a:extLst>
              <a:ext uri="{FF2B5EF4-FFF2-40B4-BE49-F238E27FC236}">
                <a16:creationId xmlns:a16="http://schemas.microsoft.com/office/drawing/2014/main" id="{361E3F2D-D561-4868-893D-B0DE9529C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4425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login page">
            <a:extLst>
              <a:ext uri="{FF2B5EF4-FFF2-40B4-BE49-F238E27FC236}">
                <a16:creationId xmlns:a16="http://schemas.microsoft.com/office/drawing/2014/main" id="{722695D8-A60A-422D-B925-42D518EEB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25949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login page">
            <a:extLst>
              <a:ext uri="{FF2B5EF4-FFF2-40B4-BE49-F238E27FC236}">
                <a16:creationId xmlns:a16="http://schemas.microsoft.com/office/drawing/2014/main" id="{91F1DC98-A87F-4456-A105-CAB349D7D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27473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login page">
            <a:extLst>
              <a:ext uri="{FF2B5EF4-FFF2-40B4-BE49-F238E27FC236}">
                <a16:creationId xmlns:a16="http://schemas.microsoft.com/office/drawing/2014/main" id="{12928FE0-8691-47E2-93D8-02AD8C024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99" y="28997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login page">
            <a:extLst>
              <a:ext uri="{FF2B5EF4-FFF2-40B4-BE49-F238E27FC236}">
                <a16:creationId xmlns:a16="http://schemas.microsoft.com/office/drawing/2014/main" id="{904334D9-2109-4FF0-A007-DE45E65E4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799" y="30521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login page">
            <a:extLst>
              <a:ext uri="{FF2B5EF4-FFF2-40B4-BE49-F238E27FC236}">
                <a16:creationId xmlns:a16="http://schemas.microsoft.com/office/drawing/2014/main" id="{B109C5C4-389E-441A-872F-D555031AC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199" y="32045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login page">
            <a:extLst>
              <a:ext uri="{FF2B5EF4-FFF2-40B4-BE49-F238E27FC236}">
                <a16:creationId xmlns:a16="http://schemas.microsoft.com/office/drawing/2014/main" id="{1ADEF1EA-3EE3-4654-B791-25F94F150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9" y="33569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login page">
            <a:extLst>
              <a:ext uri="{FF2B5EF4-FFF2-40B4-BE49-F238E27FC236}">
                <a16:creationId xmlns:a16="http://schemas.microsoft.com/office/drawing/2014/main" id="{CA03F6DF-F0A8-4CDF-A59C-1B70CA8C2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9" y="35093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login page">
            <a:extLst>
              <a:ext uri="{FF2B5EF4-FFF2-40B4-BE49-F238E27FC236}">
                <a16:creationId xmlns:a16="http://schemas.microsoft.com/office/drawing/2014/main" id="{F15DAFD1-E733-4FC8-9DB5-330366919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399" y="36617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group of people">
            <a:extLst>
              <a:ext uri="{FF2B5EF4-FFF2-40B4-BE49-F238E27FC236}">
                <a16:creationId xmlns:a16="http://schemas.microsoft.com/office/drawing/2014/main" id="{2FD28E83-5BB6-4904-97E5-EA01879C4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349" y="2056758"/>
            <a:ext cx="3006012" cy="2476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class models">
            <a:extLst>
              <a:ext uri="{FF2B5EF4-FFF2-40B4-BE49-F238E27FC236}">
                <a16:creationId xmlns:a16="http://schemas.microsoft.com/office/drawing/2014/main" id="{FB71681B-9A73-48B8-8EDB-71DAD84EF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5984" y="4179688"/>
            <a:ext cx="3093256" cy="154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868135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59EE1-74C8-45B3-ABF0-68386117A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Student to Agile [ Not all, few curious minds]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982AC-F728-433C-9F53-04E3790AD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387" y="1603716"/>
            <a:ext cx="5159632" cy="1143000"/>
          </a:xfrm>
        </p:spPr>
        <p:txBody>
          <a:bodyPr/>
          <a:lstStyle/>
          <a:p>
            <a:r>
              <a:rPr lang="en-US" dirty="0"/>
              <a:t>Why design, why not coding 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3AAA5-2D48-4BEA-BA9C-AECB0AE1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Chapter 5 System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D9DD0B-2C35-4C55-8265-0E30A4F84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EC9DA09-039A-A841-BA90-58CFCFBF8E01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1026" name="Picture 2" descr="Image result for login page">
            <a:extLst>
              <a:ext uri="{FF2B5EF4-FFF2-40B4-BE49-F238E27FC236}">
                <a16:creationId xmlns:a16="http://schemas.microsoft.com/office/drawing/2014/main" id="{361E3F2D-D561-4868-893D-B0DE9529C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4425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login page">
            <a:extLst>
              <a:ext uri="{FF2B5EF4-FFF2-40B4-BE49-F238E27FC236}">
                <a16:creationId xmlns:a16="http://schemas.microsoft.com/office/drawing/2014/main" id="{722695D8-A60A-422D-B925-42D518EEB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25949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login page">
            <a:extLst>
              <a:ext uri="{FF2B5EF4-FFF2-40B4-BE49-F238E27FC236}">
                <a16:creationId xmlns:a16="http://schemas.microsoft.com/office/drawing/2014/main" id="{91F1DC98-A87F-4456-A105-CAB349D7D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27473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login page">
            <a:extLst>
              <a:ext uri="{FF2B5EF4-FFF2-40B4-BE49-F238E27FC236}">
                <a16:creationId xmlns:a16="http://schemas.microsoft.com/office/drawing/2014/main" id="{12928FE0-8691-47E2-93D8-02AD8C024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99" y="28997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login page">
            <a:extLst>
              <a:ext uri="{FF2B5EF4-FFF2-40B4-BE49-F238E27FC236}">
                <a16:creationId xmlns:a16="http://schemas.microsoft.com/office/drawing/2014/main" id="{904334D9-2109-4FF0-A007-DE45E65E4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799" y="30521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login page">
            <a:extLst>
              <a:ext uri="{FF2B5EF4-FFF2-40B4-BE49-F238E27FC236}">
                <a16:creationId xmlns:a16="http://schemas.microsoft.com/office/drawing/2014/main" id="{B109C5C4-389E-441A-872F-D555031AC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199" y="32045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login page">
            <a:extLst>
              <a:ext uri="{FF2B5EF4-FFF2-40B4-BE49-F238E27FC236}">
                <a16:creationId xmlns:a16="http://schemas.microsoft.com/office/drawing/2014/main" id="{1ADEF1EA-3EE3-4654-B791-25F94F150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9" y="33569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login page">
            <a:extLst>
              <a:ext uri="{FF2B5EF4-FFF2-40B4-BE49-F238E27FC236}">
                <a16:creationId xmlns:a16="http://schemas.microsoft.com/office/drawing/2014/main" id="{CA03F6DF-F0A8-4CDF-A59C-1B70CA8C2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9" y="35093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login page">
            <a:extLst>
              <a:ext uri="{FF2B5EF4-FFF2-40B4-BE49-F238E27FC236}">
                <a16:creationId xmlns:a16="http://schemas.microsoft.com/office/drawing/2014/main" id="{F15DAFD1-E733-4FC8-9DB5-330366919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399" y="3661701"/>
            <a:ext cx="4958863" cy="371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group of people">
            <a:extLst>
              <a:ext uri="{FF2B5EF4-FFF2-40B4-BE49-F238E27FC236}">
                <a16:creationId xmlns:a16="http://schemas.microsoft.com/office/drawing/2014/main" id="{2FD28E83-5BB6-4904-97E5-EA01879C41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349" y="2056758"/>
            <a:ext cx="3006012" cy="2476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class models">
            <a:extLst>
              <a:ext uri="{FF2B5EF4-FFF2-40B4-BE49-F238E27FC236}">
                <a16:creationId xmlns:a16="http://schemas.microsoft.com/office/drawing/2014/main" id="{FB71681B-9A73-48B8-8EDB-71DAD84EF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5984" y="4179688"/>
            <a:ext cx="3093256" cy="154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 result for project tools">
            <a:extLst>
              <a:ext uri="{FF2B5EF4-FFF2-40B4-BE49-F238E27FC236}">
                <a16:creationId xmlns:a16="http://schemas.microsoft.com/office/drawing/2014/main" id="{79EFD732-2792-4A6F-8350-DCDDDC26D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289" y="504628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2345169"/>
      </p:ext>
    </p:extLst>
  </p:cSld>
  <p:clrMapOvr>
    <a:masterClrMapping/>
  </p:clrMapOvr>
  <p:transition spd="med">
    <p:wipe dir="r"/>
  </p:transition>
</p:sld>
</file>

<file path=ppt/theme/theme1.xml><?xml version="1.0" encoding="utf-8"?>
<a:theme xmlns:a="http://schemas.openxmlformats.org/drawingml/2006/main" name="SE10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SE10 slides.thmx</Template>
  <TotalTime>2158</TotalTime>
  <Words>1900</Words>
  <Application>Microsoft Office PowerPoint</Application>
  <PresentationFormat>On-screen Show (4:3)</PresentationFormat>
  <Paragraphs>235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Times New Roman</vt:lpstr>
      <vt:lpstr>Wingdings</vt:lpstr>
      <vt:lpstr>SE10 slides</vt:lpstr>
      <vt:lpstr>Chapter 5 – System Design/Modeling</vt:lpstr>
      <vt:lpstr>PowerPoint Presentation</vt:lpstr>
      <vt:lpstr>Software Design </vt:lpstr>
      <vt:lpstr>Topics covered</vt:lpstr>
      <vt:lpstr>CS Student to Agile [ Not all, few curious minds]</vt:lpstr>
      <vt:lpstr>CS Student to Agile [ Not all, few curious minds]</vt:lpstr>
      <vt:lpstr>CS Student to Agile [ Not all, few curious minds]</vt:lpstr>
      <vt:lpstr>CS Student to Agile [ Not all, few curious minds]</vt:lpstr>
      <vt:lpstr>CS Student to Agile [ Not all, few curious minds]</vt:lpstr>
      <vt:lpstr>PowerPoint Presentation</vt:lpstr>
      <vt:lpstr>Topics: Software Design </vt:lpstr>
      <vt:lpstr>Case Study: Hospital Management </vt:lpstr>
      <vt:lpstr>Case Study: House Construction </vt:lpstr>
      <vt:lpstr>PowerPoint Presentation</vt:lpstr>
      <vt:lpstr>Topics covered</vt:lpstr>
      <vt:lpstr>System modeling</vt:lpstr>
      <vt:lpstr>Software Design</vt:lpstr>
      <vt:lpstr>Existing and planned system models</vt:lpstr>
      <vt:lpstr>System perspectives</vt:lpstr>
      <vt:lpstr>Software Engineering Design</vt:lpstr>
      <vt:lpstr>UML diagram types</vt:lpstr>
      <vt:lpstr>Mapping Requirements Model to Design Model</vt:lpstr>
      <vt:lpstr>Common Design Characteristics</vt:lpstr>
      <vt:lpstr>Design Concepts 1</vt:lpstr>
      <vt:lpstr>Use of graphical models</vt:lpstr>
      <vt:lpstr>PowerPoint Presentation</vt:lpstr>
      <vt:lpstr>Context models</vt:lpstr>
      <vt:lpstr>Context models</vt:lpstr>
      <vt:lpstr>The context of the Mentcare system</vt:lpstr>
      <vt:lpstr>Process perspective</vt:lpstr>
      <vt:lpstr>Process model of involuntary detention </vt:lpstr>
      <vt:lpstr>Interaction models</vt:lpstr>
      <vt:lpstr>Interaction models</vt:lpstr>
      <vt:lpstr>Use case modeling</vt:lpstr>
      <vt:lpstr>Transfer-data use case </vt:lpstr>
      <vt:lpstr>Use cases in the Mentcare system involving the role ‘Medical Receptionist’ </vt:lpstr>
      <vt:lpstr>Tabular description of the ‘Transfer data’ use-case </vt:lpstr>
      <vt:lpstr>Sequence diagrams</vt:lpstr>
      <vt:lpstr>Sequence diagram for View patient information </vt:lpstr>
      <vt:lpstr>Sequence diagram for Transfer Data </vt:lpstr>
      <vt:lpstr>Structural models</vt:lpstr>
      <vt:lpstr>Structural models</vt:lpstr>
      <vt:lpstr>Class diagrams</vt:lpstr>
      <vt:lpstr>Classes and associations in the MHC-PMS </vt:lpstr>
      <vt:lpstr>The Consultation class </vt:lpstr>
      <vt:lpstr>Event-driven modeling</vt:lpstr>
      <vt:lpstr>State diagram of a microwave oven </vt:lpstr>
    </vt:vector>
  </TitlesOfParts>
  <Company>St Andrews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Figures – Chapter 5</dc:title>
  <dc:creator>Ian Sommerville</dc:creator>
  <cp:lastModifiedBy>Venkata Inukollu</cp:lastModifiedBy>
  <cp:revision>48</cp:revision>
  <dcterms:created xsi:type="dcterms:W3CDTF">2010-01-15T13:50:47Z</dcterms:created>
  <dcterms:modified xsi:type="dcterms:W3CDTF">2021-02-18T22:30:20Z</dcterms:modified>
</cp:coreProperties>
</file>

<file path=docProps/thumbnail.jpeg>
</file>